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29"/>
  </p:notesMasterIdLst>
  <p:sldIdLst>
    <p:sldId id="297" r:id="rId2"/>
    <p:sldId id="302" r:id="rId3"/>
    <p:sldId id="306" r:id="rId4"/>
    <p:sldId id="318" r:id="rId5"/>
    <p:sldId id="262" r:id="rId6"/>
    <p:sldId id="341" r:id="rId7"/>
    <p:sldId id="331" r:id="rId8"/>
    <p:sldId id="340" r:id="rId9"/>
    <p:sldId id="293" r:id="rId10"/>
    <p:sldId id="329" r:id="rId11"/>
    <p:sldId id="319" r:id="rId12"/>
    <p:sldId id="275" r:id="rId13"/>
    <p:sldId id="324" r:id="rId14"/>
    <p:sldId id="279" r:id="rId15"/>
    <p:sldId id="313" r:id="rId16"/>
    <p:sldId id="289" r:id="rId17"/>
    <p:sldId id="311" r:id="rId18"/>
    <p:sldId id="299" r:id="rId19"/>
    <p:sldId id="320" r:id="rId20"/>
    <p:sldId id="314" r:id="rId21"/>
    <p:sldId id="326" r:id="rId22"/>
    <p:sldId id="325" r:id="rId23"/>
    <p:sldId id="327" r:id="rId24"/>
    <p:sldId id="328" r:id="rId25"/>
    <p:sldId id="309" r:id="rId26"/>
    <p:sldId id="344" r:id="rId27"/>
    <p:sldId id="30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08A8"/>
    <a:srgbClr val="0E30D8"/>
    <a:srgbClr val="00CC00"/>
    <a:srgbClr val="2B0AA6"/>
    <a:srgbClr val="1F3BC7"/>
    <a:srgbClr val="009900"/>
    <a:srgbClr val="006600"/>
    <a:srgbClr val="E105B2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87744" autoAdjust="0"/>
  </p:normalViewPr>
  <p:slideViewPr>
    <p:cSldViewPr>
      <p:cViewPr varScale="1">
        <p:scale>
          <a:sx n="64" d="100"/>
          <a:sy n="64" d="100"/>
        </p:scale>
        <p:origin x="-15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1F7D70-9B9F-4FAA-B891-8CA85F61E4DB}" type="doc">
      <dgm:prSet loTypeId="urn:microsoft.com/office/officeart/2005/8/layout/default#1" loCatId="list" qsTypeId="urn:microsoft.com/office/officeart/2005/8/quickstyle/3d1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73DD3559-0F98-46B8-9350-E410D06E8CB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Сформировать у детей знания о разнообразных видах деятельности по защите природы.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0F014EF-FC82-4871-95BB-A31EA2111DC4}" type="parTrans" cxnId="{18398F50-1C2B-417E-B4CA-E2EBE0458371}">
      <dgm:prSet/>
      <dgm:spPr/>
      <dgm:t>
        <a:bodyPr/>
        <a:lstStyle/>
        <a:p>
          <a:endParaRPr lang="ru-RU"/>
        </a:p>
      </dgm:t>
    </dgm:pt>
    <dgm:pt modelId="{8DB541C3-070B-4CA1-96AC-060408040BB6}" type="sibTrans" cxnId="{18398F50-1C2B-417E-B4CA-E2EBE0458371}">
      <dgm:prSet/>
      <dgm:spPr/>
      <dgm:t>
        <a:bodyPr/>
        <a:lstStyle/>
        <a:p>
          <a:endParaRPr lang="ru-RU"/>
        </a:p>
      </dgm:t>
    </dgm:pt>
    <dgm:pt modelId="{F51A99CD-D3CE-4D76-BEB4-CFF3C1EF105B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Расширить знания детей о взаимозависимости мира природы и деятельности человека, как хозяйственной, так и природоохранной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D2BFDCCE-4B2C-408A-AB25-B9AC31805C15}" type="parTrans" cxnId="{910B8C9F-3C54-4C2B-8076-89650EA8512A}">
      <dgm:prSet/>
      <dgm:spPr/>
      <dgm:t>
        <a:bodyPr/>
        <a:lstStyle/>
        <a:p>
          <a:endParaRPr lang="ru-RU"/>
        </a:p>
      </dgm:t>
    </dgm:pt>
    <dgm:pt modelId="{82AE93EE-21D6-428F-AE65-1B5A7616C2B3}" type="sibTrans" cxnId="{910B8C9F-3C54-4C2B-8076-89650EA8512A}">
      <dgm:prSet/>
      <dgm:spPr/>
      <dgm:t>
        <a:bodyPr/>
        <a:lstStyle/>
        <a:p>
          <a:endParaRPr lang="ru-RU"/>
        </a:p>
      </dgm:t>
    </dgm:pt>
    <dgm:pt modelId="{63DEE819-0C42-45D9-ADB8-ABCCFF89C6ED}">
      <dgm:prSet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Формировать представления о целесообразности вторичного использования бытовых и хозяйственных отходов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37EDBE7-3D7F-433F-8953-EF4BCAA87AE1}" type="parTrans" cxnId="{F3E49584-F38B-4763-AD9E-FA96D46B8519}">
      <dgm:prSet/>
      <dgm:spPr/>
      <dgm:t>
        <a:bodyPr/>
        <a:lstStyle/>
        <a:p>
          <a:endParaRPr lang="ru-RU"/>
        </a:p>
      </dgm:t>
    </dgm:pt>
    <dgm:pt modelId="{B1983D95-DC21-40A0-B449-4B27A3ACA6F9}" type="sibTrans" cxnId="{F3E49584-F38B-4763-AD9E-FA96D46B8519}">
      <dgm:prSet/>
      <dgm:spPr/>
      <dgm:t>
        <a:bodyPr/>
        <a:lstStyle/>
        <a:p>
          <a:endParaRPr lang="ru-RU"/>
        </a:p>
      </dgm:t>
    </dgm:pt>
    <dgm:pt modelId="{DD57A94F-C09C-4BFC-9E83-2A44031C55D9}">
      <dgm:prSet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Стимулировать интерес к исследовательской деятельности, совершенствовать умение оперировать имеющимися знаниями, обобщать, делать выводы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99DFF2-F32A-4E5D-9D77-9CA4E4D2741F}" type="parTrans" cxnId="{A14AA70F-5B85-4EA5-8336-A7DF110B1AA5}">
      <dgm:prSet/>
      <dgm:spPr/>
      <dgm:t>
        <a:bodyPr/>
        <a:lstStyle/>
        <a:p>
          <a:endParaRPr lang="ru-RU"/>
        </a:p>
      </dgm:t>
    </dgm:pt>
    <dgm:pt modelId="{D6CA7662-4339-4B63-A944-CC686A448D2A}" type="sibTrans" cxnId="{A14AA70F-5B85-4EA5-8336-A7DF110B1AA5}">
      <dgm:prSet/>
      <dgm:spPr/>
      <dgm:t>
        <a:bodyPr/>
        <a:lstStyle/>
        <a:p>
          <a:endParaRPr lang="ru-RU"/>
        </a:p>
      </dgm:t>
    </dgm:pt>
    <dgm:pt modelId="{928DDDAE-9DDE-4EC7-B4F0-9F396383FE42}">
      <dgm:prSet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Учить в корректной форме выражать своё отношение к поступкам детей и родителей с позиции общепринятых норм и адекватно воспринимать оценку своего поведения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0C7561-C93B-474D-8CD3-802580B67DEF}" type="parTrans" cxnId="{F97AE4F5-84DF-4F30-A72B-90962FE82ECD}">
      <dgm:prSet/>
      <dgm:spPr/>
      <dgm:t>
        <a:bodyPr/>
        <a:lstStyle/>
        <a:p>
          <a:endParaRPr lang="ru-RU"/>
        </a:p>
      </dgm:t>
    </dgm:pt>
    <dgm:pt modelId="{64D92AB2-E768-45EA-AD11-A73B4DCF8BCD}" type="sibTrans" cxnId="{F97AE4F5-84DF-4F30-A72B-90962FE82ECD}">
      <dgm:prSet/>
      <dgm:spPr/>
      <dgm:t>
        <a:bodyPr/>
        <a:lstStyle/>
        <a:p>
          <a:endParaRPr lang="ru-RU"/>
        </a:p>
      </dgm:t>
    </dgm:pt>
    <dgm:pt modelId="{715331E8-BF6B-4788-9280-A508D9E6C278}">
      <dgm:prSet custT="1"/>
      <dgm:spPr/>
      <dgm:t>
        <a:bodyPr/>
        <a:lstStyle/>
        <a:p>
          <a:pPr algn="ctr"/>
          <a:endParaRPr lang="ru-RU" sz="16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Развивать первоначальные географические представления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6AB84D-BEA1-449B-876B-4AA5048B7820}" type="parTrans" cxnId="{15EE320B-DA13-4F83-B823-86C464D5B028}">
      <dgm:prSet/>
      <dgm:spPr/>
      <dgm:t>
        <a:bodyPr/>
        <a:lstStyle/>
        <a:p>
          <a:endParaRPr lang="ru-RU"/>
        </a:p>
      </dgm:t>
    </dgm:pt>
    <dgm:pt modelId="{8974772E-655B-4F25-A775-BCA0D7501769}" type="sibTrans" cxnId="{15EE320B-DA13-4F83-B823-86C464D5B028}">
      <dgm:prSet/>
      <dgm:spPr/>
      <dgm:t>
        <a:bodyPr/>
        <a:lstStyle/>
        <a:p>
          <a:endParaRPr lang="ru-RU"/>
        </a:p>
      </dgm:t>
    </dgm:pt>
    <dgm:pt modelId="{C06CCC02-A8F0-49B2-898E-2110576E0354}">
      <dgm:prSet custT="1"/>
      <dgm:spPr/>
      <dgm:t>
        <a:bodyPr/>
        <a:lstStyle/>
        <a:p>
          <a:pPr algn="l"/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722F7FF-72AA-4D00-8F57-8EB2669310CF}" type="parTrans" cxnId="{29B786E6-F595-4FB9-8543-9D18734E9AE5}">
      <dgm:prSet/>
      <dgm:spPr/>
      <dgm:t>
        <a:bodyPr/>
        <a:lstStyle/>
        <a:p>
          <a:endParaRPr lang="ru-RU"/>
        </a:p>
      </dgm:t>
    </dgm:pt>
    <dgm:pt modelId="{440F6F90-0D64-49AC-AB9B-4C6CF57F9B2B}" type="sibTrans" cxnId="{29B786E6-F595-4FB9-8543-9D18734E9AE5}">
      <dgm:prSet/>
      <dgm:spPr/>
      <dgm:t>
        <a:bodyPr/>
        <a:lstStyle/>
        <a:p>
          <a:endParaRPr lang="ru-RU"/>
        </a:p>
      </dgm:t>
    </dgm:pt>
    <dgm:pt modelId="{388EF3D4-4C3B-4456-BC4E-F4C1681AD502}">
      <dgm:prSet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Воспитывать у детей внимательное, бережное отношение к окружающей природе Родного края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FEBB30-E1E9-483B-9B3B-E831F5D63D60}" type="parTrans" cxnId="{39F5AD1A-AEB1-478B-A8E8-6C7520C66057}">
      <dgm:prSet/>
      <dgm:spPr/>
      <dgm:t>
        <a:bodyPr/>
        <a:lstStyle/>
        <a:p>
          <a:endParaRPr lang="ru-RU"/>
        </a:p>
      </dgm:t>
    </dgm:pt>
    <dgm:pt modelId="{F865C3E8-908A-45A1-A7F9-A6F0F745F52D}" type="sibTrans" cxnId="{39F5AD1A-AEB1-478B-A8E8-6C7520C66057}">
      <dgm:prSet/>
      <dgm:spPr/>
      <dgm:t>
        <a:bodyPr/>
        <a:lstStyle/>
        <a:p>
          <a:endParaRPr lang="ru-RU"/>
        </a:p>
      </dgm:t>
    </dgm:pt>
    <dgm:pt modelId="{40930EE0-D096-4E6A-9C11-8D310771B5E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Формировать у детей и родителей чувства сопричастности ко всему живому, гуманное отношение к окружающей среде и стремление проявлять заботу о сохранении природы Родного края</a:t>
          </a:r>
          <a:endParaRPr lang="ru-RU" sz="16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BF5E78CF-91B4-4887-AF3A-BF9A078275CE}" type="sibTrans" cxnId="{32F8B5CE-F985-4F5B-9003-355BCB743F91}">
      <dgm:prSet/>
      <dgm:spPr/>
      <dgm:t>
        <a:bodyPr/>
        <a:lstStyle/>
        <a:p>
          <a:endParaRPr lang="ru-RU"/>
        </a:p>
      </dgm:t>
    </dgm:pt>
    <dgm:pt modelId="{8F7BBE4E-C6D3-4B68-91AE-AEC4F5BFD12C}" type="parTrans" cxnId="{32F8B5CE-F985-4F5B-9003-355BCB743F91}">
      <dgm:prSet/>
      <dgm:spPr/>
      <dgm:t>
        <a:bodyPr/>
        <a:lstStyle/>
        <a:p>
          <a:endParaRPr lang="ru-RU"/>
        </a:p>
      </dgm:t>
    </dgm:pt>
    <dgm:pt modelId="{3DFC6ABA-23F6-47EA-9E03-5924FADEA7C0}" type="pres">
      <dgm:prSet presAssocID="{BF1F7D70-9B9F-4FAA-B891-8CA85F61E4D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5AC14E-F32A-4531-B1B6-C28DE9518181}" type="pres">
      <dgm:prSet presAssocID="{40930EE0-D096-4E6A-9C11-8D310771B5E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D342DC-64BE-49B6-8A27-CA1B338A087B}" type="pres">
      <dgm:prSet presAssocID="{BF5E78CF-91B4-4887-AF3A-BF9A078275CE}" presName="sibTrans" presStyleCnt="0"/>
      <dgm:spPr/>
    </dgm:pt>
    <dgm:pt modelId="{79E92F0A-A3CA-4398-BA62-88AA63C8555F}" type="pres">
      <dgm:prSet presAssocID="{73DD3559-0F98-46B8-9350-E410D06E8CB8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A8493-4007-40A2-BC88-4E2F627DB14D}" type="pres">
      <dgm:prSet presAssocID="{8DB541C3-070B-4CA1-96AC-060408040BB6}" presName="sibTrans" presStyleCnt="0"/>
      <dgm:spPr/>
    </dgm:pt>
    <dgm:pt modelId="{99F92DC0-C7A7-4D40-AA6F-7BA89A1423C0}" type="pres">
      <dgm:prSet presAssocID="{F51A99CD-D3CE-4D76-BEB4-CFF3C1EF105B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4D119-A39E-458A-840A-C1F92F533017}" type="pres">
      <dgm:prSet presAssocID="{82AE93EE-21D6-428F-AE65-1B5A7616C2B3}" presName="sibTrans" presStyleCnt="0"/>
      <dgm:spPr/>
    </dgm:pt>
    <dgm:pt modelId="{A638D89A-76D6-4B54-B124-7AE31B12309D}" type="pres">
      <dgm:prSet presAssocID="{63DEE819-0C42-45D9-ADB8-ABCCFF89C6E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3F3E0-C381-40B5-91DB-DFC3EA4619B3}" type="pres">
      <dgm:prSet presAssocID="{B1983D95-DC21-40A0-B449-4B27A3ACA6F9}" presName="sibTrans" presStyleCnt="0"/>
      <dgm:spPr/>
    </dgm:pt>
    <dgm:pt modelId="{5A512D78-AD62-491C-9363-AE9E7852CBD7}" type="pres">
      <dgm:prSet presAssocID="{DD57A94F-C09C-4BFC-9E83-2A44031C55D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03A83-3B84-4638-B9DE-EB6FAD4B438B}" type="pres">
      <dgm:prSet presAssocID="{D6CA7662-4339-4B63-A944-CC686A448D2A}" presName="sibTrans" presStyleCnt="0"/>
      <dgm:spPr/>
    </dgm:pt>
    <dgm:pt modelId="{F63AD167-DBF8-425A-89E7-FE66BFF987C6}" type="pres">
      <dgm:prSet presAssocID="{928DDDAE-9DDE-4EC7-B4F0-9F396383FE42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B9076-3499-4297-81C8-FC8F77236654}" type="pres">
      <dgm:prSet presAssocID="{64D92AB2-E768-45EA-AD11-A73B4DCF8BCD}" presName="sibTrans" presStyleCnt="0"/>
      <dgm:spPr/>
    </dgm:pt>
    <dgm:pt modelId="{23AF2EE8-E6DE-4F79-A6D6-7A20D3E34049}" type="pres">
      <dgm:prSet presAssocID="{715331E8-BF6B-4788-9280-A508D9E6C27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E15A6-D195-4CAA-8EBC-84DFF96E9331}" type="pres">
      <dgm:prSet presAssocID="{8974772E-655B-4F25-A775-BCA0D7501769}" presName="sibTrans" presStyleCnt="0"/>
      <dgm:spPr/>
    </dgm:pt>
    <dgm:pt modelId="{75C082CD-5299-47D1-875D-BFF634463DC0}" type="pres">
      <dgm:prSet presAssocID="{388EF3D4-4C3B-4456-BC4E-F4C1681AD502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D07A626-FE5A-4F99-A4F7-94F0A8163BEE}" type="presOf" srcId="{40930EE0-D096-4E6A-9C11-8D310771B5EE}" destId="{0C5AC14E-F32A-4531-B1B6-C28DE9518181}" srcOrd="0" destOrd="0" presId="urn:microsoft.com/office/officeart/2005/8/layout/default#1"/>
    <dgm:cxn modelId="{18398F50-1C2B-417E-B4CA-E2EBE0458371}" srcId="{BF1F7D70-9B9F-4FAA-B891-8CA85F61E4DB}" destId="{73DD3559-0F98-46B8-9350-E410D06E8CB8}" srcOrd="1" destOrd="0" parTransId="{80F014EF-FC82-4871-95BB-A31EA2111DC4}" sibTransId="{8DB541C3-070B-4CA1-96AC-060408040BB6}"/>
    <dgm:cxn modelId="{F3E49584-F38B-4763-AD9E-FA96D46B8519}" srcId="{BF1F7D70-9B9F-4FAA-B891-8CA85F61E4DB}" destId="{63DEE819-0C42-45D9-ADB8-ABCCFF89C6ED}" srcOrd="3" destOrd="0" parTransId="{437EDBE7-3D7F-433F-8953-EF4BCAA87AE1}" sibTransId="{B1983D95-DC21-40A0-B449-4B27A3ACA6F9}"/>
    <dgm:cxn modelId="{30FE0645-E716-430A-BAFC-002C19FC7164}" type="presOf" srcId="{928DDDAE-9DDE-4EC7-B4F0-9F396383FE42}" destId="{F63AD167-DBF8-425A-89E7-FE66BFF987C6}" srcOrd="0" destOrd="0" presId="urn:microsoft.com/office/officeart/2005/8/layout/default#1"/>
    <dgm:cxn modelId="{123B6068-C969-4F1E-90A5-5A60A1B9DCA6}" type="presOf" srcId="{388EF3D4-4C3B-4456-BC4E-F4C1681AD502}" destId="{75C082CD-5299-47D1-875D-BFF634463DC0}" srcOrd="0" destOrd="0" presId="urn:microsoft.com/office/officeart/2005/8/layout/default#1"/>
    <dgm:cxn modelId="{2254C00B-2ADF-42B2-A5AE-BD84377CE218}" type="presOf" srcId="{DD57A94F-C09C-4BFC-9E83-2A44031C55D9}" destId="{5A512D78-AD62-491C-9363-AE9E7852CBD7}" srcOrd="0" destOrd="0" presId="urn:microsoft.com/office/officeart/2005/8/layout/default#1"/>
    <dgm:cxn modelId="{29B786E6-F595-4FB9-8543-9D18734E9AE5}" srcId="{715331E8-BF6B-4788-9280-A508D9E6C278}" destId="{C06CCC02-A8F0-49B2-898E-2110576E0354}" srcOrd="0" destOrd="0" parTransId="{8722F7FF-72AA-4D00-8F57-8EB2669310CF}" sibTransId="{440F6F90-0D64-49AC-AB9B-4C6CF57F9B2B}"/>
    <dgm:cxn modelId="{A24E969B-13E5-4621-9609-971E6D2030E7}" type="presOf" srcId="{715331E8-BF6B-4788-9280-A508D9E6C278}" destId="{23AF2EE8-E6DE-4F79-A6D6-7A20D3E34049}" srcOrd="0" destOrd="0" presId="urn:microsoft.com/office/officeart/2005/8/layout/default#1"/>
    <dgm:cxn modelId="{F97AE4F5-84DF-4F30-A72B-90962FE82ECD}" srcId="{BF1F7D70-9B9F-4FAA-B891-8CA85F61E4DB}" destId="{928DDDAE-9DDE-4EC7-B4F0-9F396383FE42}" srcOrd="5" destOrd="0" parTransId="{DE0C7561-C93B-474D-8CD3-802580B67DEF}" sibTransId="{64D92AB2-E768-45EA-AD11-A73B4DCF8BCD}"/>
    <dgm:cxn modelId="{32F8B5CE-F985-4F5B-9003-355BCB743F91}" srcId="{BF1F7D70-9B9F-4FAA-B891-8CA85F61E4DB}" destId="{40930EE0-D096-4E6A-9C11-8D310771B5EE}" srcOrd="0" destOrd="0" parTransId="{8F7BBE4E-C6D3-4B68-91AE-AEC4F5BFD12C}" sibTransId="{BF5E78CF-91B4-4887-AF3A-BF9A078275CE}"/>
    <dgm:cxn modelId="{B84478FF-5521-4673-A2A3-1D0ADA101612}" type="presOf" srcId="{63DEE819-0C42-45D9-ADB8-ABCCFF89C6ED}" destId="{A638D89A-76D6-4B54-B124-7AE31B12309D}" srcOrd="0" destOrd="0" presId="urn:microsoft.com/office/officeart/2005/8/layout/default#1"/>
    <dgm:cxn modelId="{A14AA70F-5B85-4EA5-8336-A7DF110B1AA5}" srcId="{BF1F7D70-9B9F-4FAA-B891-8CA85F61E4DB}" destId="{DD57A94F-C09C-4BFC-9E83-2A44031C55D9}" srcOrd="4" destOrd="0" parTransId="{0599DFF2-F32A-4E5D-9D77-9CA4E4D2741F}" sibTransId="{D6CA7662-4339-4B63-A944-CC686A448D2A}"/>
    <dgm:cxn modelId="{8AF07A89-A50C-4811-9B69-87143EE87844}" type="presOf" srcId="{73DD3559-0F98-46B8-9350-E410D06E8CB8}" destId="{79E92F0A-A3CA-4398-BA62-88AA63C8555F}" srcOrd="0" destOrd="0" presId="urn:microsoft.com/office/officeart/2005/8/layout/default#1"/>
    <dgm:cxn modelId="{39F5AD1A-AEB1-478B-A8E8-6C7520C66057}" srcId="{BF1F7D70-9B9F-4FAA-B891-8CA85F61E4DB}" destId="{388EF3D4-4C3B-4456-BC4E-F4C1681AD502}" srcOrd="7" destOrd="0" parTransId="{44FEBB30-E1E9-483B-9B3B-E831F5D63D60}" sibTransId="{F865C3E8-908A-45A1-A7F9-A6F0F745F52D}"/>
    <dgm:cxn modelId="{15EE320B-DA13-4F83-B823-86C464D5B028}" srcId="{BF1F7D70-9B9F-4FAA-B891-8CA85F61E4DB}" destId="{715331E8-BF6B-4788-9280-A508D9E6C278}" srcOrd="6" destOrd="0" parTransId="{E76AB84D-BEA1-449B-876B-4AA5048B7820}" sibTransId="{8974772E-655B-4F25-A775-BCA0D7501769}"/>
    <dgm:cxn modelId="{910B8C9F-3C54-4C2B-8076-89650EA8512A}" srcId="{BF1F7D70-9B9F-4FAA-B891-8CA85F61E4DB}" destId="{F51A99CD-D3CE-4D76-BEB4-CFF3C1EF105B}" srcOrd="2" destOrd="0" parTransId="{D2BFDCCE-4B2C-408A-AB25-B9AC31805C15}" sibTransId="{82AE93EE-21D6-428F-AE65-1B5A7616C2B3}"/>
    <dgm:cxn modelId="{85B99063-41F3-4A9B-9FC3-D14CD43E024E}" type="presOf" srcId="{F51A99CD-D3CE-4D76-BEB4-CFF3C1EF105B}" destId="{99F92DC0-C7A7-4D40-AA6F-7BA89A1423C0}" srcOrd="0" destOrd="0" presId="urn:microsoft.com/office/officeart/2005/8/layout/default#1"/>
    <dgm:cxn modelId="{37213D47-060C-4707-93AC-735737A52204}" type="presOf" srcId="{C06CCC02-A8F0-49B2-898E-2110576E0354}" destId="{23AF2EE8-E6DE-4F79-A6D6-7A20D3E34049}" srcOrd="0" destOrd="1" presId="urn:microsoft.com/office/officeart/2005/8/layout/default#1"/>
    <dgm:cxn modelId="{BB8D3203-1834-485D-9754-615F24D47297}" type="presOf" srcId="{BF1F7D70-9B9F-4FAA-B891-8CA85F61E4DB}" destId="{3DFC6ABA-23F6-47EA-9E03-5924FADEA7C0}" srcOrd="0" destOrd="0" presId="urn:microsoft.com/office/officeart/2005/8/layout/default#1"/>
    <dgm:cxn modelId="{F9EB7996-2320-40CB-8640-C5882569CA8D}" type="presParOf" srcId="{3DFC6ABA-23F6-47EA-9E03-5924FADEA7C0}" destId="{0C5AC14E-F32A-4531-B1B6-C28DE9518181}" srcOrd="0" destOrd="0" presId="urn:microsoft.com/office/officeart/2005/8/layout/default#1"/>
    <dgm:cxn modelId="{DD6CCBE4-03A2-4069-B6D5-DFDA6E18E304}" type="presParOf" srcId="{3DFC6ABA-23F6-47EA-9E03-5924FADEA7C0}" destId="{6ED342DC-64BE-49B6-8A27-CA1B338A087B}" srcOrd="1" destOrd="0" presId="urn:microsoft.com/office/officeart/2005/8/layout/default#1"/>
    <dgm:cxn modelId="{A4099463-CDBA-4D98-9AA6-A1D1C0E256C6}" type="presParOf" srcId="{3DFC6ABA-23F6-47EA-9E03-5924FADEA7C0}" destId="{79E92F0A-A3CA-4398-BA62-88AA63C8555F}" srcOrd="2" destOrd="0" presId="urn:microsoft.com/office/officeart/2005/8/layout/default#1"/>
    <dgm:cxn modelId="{C549EE1B-78D7-4E43-8C1E-AD02628644B2}" type="presParOf" srcId="{3DFC6ABA-23F6-47EA-9E03-5924FADEA7C0}" destId="{D65A8493-4007-40A2-BC88-4E2F627DB14D}" srcOrd="3" destOrd="0" presId="urn:microsoft.com/office/officeart/2005/8/layout/default#1"/>
    <dgm:cxn modelId="{577EA04D-C4C9-4D7D-A3F3-2602E11B28B5}" type="presParOf" srcId="{3DFC6ABA-23F6-47EA-9E03-5924FADEA7C0}" destId="{99F92DC0-C7A7-4D40-AA6F-7BA89A1423C0}" srcOrd="4" destOrd="0" presId="urn:microsoft.com/office/officeart/2005/8/layout/default#1"/>
    <dgm:cxn modelId="{9F870B41-CCD4-45A5-B138-732567892DD7}" type="presParOf" srcId="{3DFC6ABA-23F6-47EA-9E03-5924FADEA7C0}" destId="{9354D119-A39E-458A-840A-C1F92F533017}" srcOrd="5" destOrd="0" presId="urn:microsoft.com/office/officeart/2005/8/layout/default#1"/>
    <dgm:cxn modelId="{0E8AEAC6-CCED-4365-BBC8-42EA56FF0C78}" type="presParOf" srcId="{3DFC6ABA-23F6-47EA-9E03-5924FADEA7C0}" destId="{A638D89A-76D6-4B54-B124-7AE31B12309D}" srcOrd="6" destOrd="0" presId="urn:microsoft.com/office/officeart/2005/8/layout/default#1"/>
    <dgm:cxn modelId="{9A4C3577-C3B9-45CA-9AD3-8D0470AADA8B}" type="presParOf" srcId="{3DFC6ABA-23F6-47EA-9E03-5924FADEA7C0}" destId="{3B13F3E0-C381-40B5-91DB-DFC3EA4619B3}" srcOrd="7" destOrd="0" presId="urn:microsoft.com/office/officeart/2005/8/layout/default#1"/>
    <dgm:cxn modelId="{22C546D9-395F-4855-9BB0-C84D5FD139F6}" type="presParOf" srcId="{3DFC6ABA-23F6-47EA-9E03-5924FADEA7C0}" destId="{5A512D78-AD62-491C-9363-AE9E7852CBD7}" srcOrd="8" destOrd="0" presId="urn:microsoft.com/office/officeart/2005/8/layout/default#1"/>
    <dgm:cxn modelId="{D0A465E9-1E2E-4FE3-9906-E0F4629C0701}" type="presParOf" srcId="{3DFC6ABA-23F6-47EA-9E03-5924FADEA7C0}" destId="{70203A83-3B84-4638-B9DE-EB6FAD4B438B}" srcOrd="9" destOrd="0" presId="urn:microsoft.com/office/officeart/2005/8/layout/default#1"/>
    <dgm:cxn modelId="{30449C12-D902-4FBE-91FE-C4340346F63E}" type="presParOf" srcId="{3DFC6ABA-23F6-47EA-9E03-5924FADEA7C0}" destId="{F63AD167-DBF8-425A-89E7-FE66BFF987C6}" srcOrd="10" destOrd="0" presId="urn:microsoft.com/office/officeart/2005/8/layout/default#1"/>
    <dgm:cxn modelId="{B497391E-5AFD-4CFB-A7B4-6882998E1AC0}" type="presParOf" srcId="{3DFC6ABA-23F6-47EA-9E03-5924FADEA7C0}" destId="{EB1B9076-3499-4297-81C8-FC8F77236654}" srcOrd="11" destOrd="0" presId="urn:microsoft.com/office/officeart/2005/8/layout/default#1"/>
    <dgm:cxn modelId="{4096416D-08A4-4AB1-8D2D-D6FC5B0B6BEE}" type="presParOf" srcId="{3DFC6ABA-23F6-47EA-9E03-5924FADEA7C0}" destId="{23AF2EE8-E6DE-4F79-A6D6-7A20D3E34049}" srcOrd="12" destOrd="0" presId="urn:microsoft.com/office/officeart/2005/8/layout/default#1"/>
    <dgm:cxn modelId="{AB15B012-27C7-40A9-B96F-657B0E727FB9}" type="presParOf" srcId="{3DFC6ABA-23F6-47EA-9E03-5924FADEA7C0}" destId="{3A0E15A6-D195-4CAA-8EBC-84DFF96E9331}" srcOrd="13" destOrd="0" presId="urn:microsoft.com/office/officeart/2005/8/layout/default#1"/>
    <dgm:cxn modelId="{80271662-A961-42CC-AAA6-EB6E2D1CCD38}" type="presParOf" srcId="{3DFC6ABA-23F6-47EA-9E03-5924FADEA7C0}" destId="{75C082CD-5299-47D1-875D-BFF634463DC0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5AC14E-F32A-4531-B1B6-C28DE9518181}">
      <dsp:nvSpPr>
        <dsp:cNvPr id="0" name=""/>
        <dsp:cNvSpPr/>
      </dsp:nvSpPr>
      <dsp:spPr>
        <a:xfrm>
          <a:off x="0" y="337347"/>
          <a:ext cx="2745304" cy="16471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Формировать у детей и родителей чувства сопричастности ко всему живому, гуманное отношение к окружающей среде и стремление проявлять заботу о сохранении природы Родного края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337347"/>
        <a:ext cx="2745304" cy="1647182"/>
      </dsp:txXfrm>
    </dsp:sp>
    <dsp:sp modelId="{79E92F0A-A3CA-4398-BA62-88AA63C8555F}">
      <dsp:nvSpPr>
        <dsp:cNvPr id="0" name=""/>
        <dsp:cNvSpPr/>
      </dsp:nvSpPr>
      <dsp:spPr>
        <a:xfrm>
          <a:off x="3019835" y="337347"/>
          <a:ext cx="2745304" cy="164718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Сформировать у детей знания о разнообразных видах деятельности по защите природы.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19835" y="337347"/>
        <a:ext cx="2745304" cy="1647182"/>
      </dsp:txXfrm>
    </dsp:sp>
    <dsp:sp modelId="{99F92DC0-C7A7-4D40-AA6F-7BA89A1423C0}">
      <dsp:nvSpPr>
        <dsp:cNvPr id="0" name=""/>
        <dsp:cNvSpPr/>
      </dsp:nvSpPr>
      <dsp:spPr>
        <a:xfrm>
          <a:off x="6039670" y="337347"/>
          <a:ext cx="2745304" cy="16471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Расширить знания детей о взаимозависимости мира природы и деятельности человека, как хозяйственной, так и природоохранной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39670" y="337347"/>
        <a:ext cx="2745304" cy="1647182"/>
      </dsp:txXfrm>
    </dsp:sp>
    <dsp:sp modelId="{A638D89A-76D6-4B54-B124-7AE31B12309D}">
      <dsp:nvSpPr>
        <dsp:cNvPr id="0" name=""/>
        <dsp:cNvSpPr/>
      </dsp:nvSpPr>
      <dsp:spPr>
        <a:xfrm>
          <a:off x="0" y="2259060"/>
          <a:ext cx="2745304" cy="164718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Формировать представления о целесообразности вторичного использования бытовых и хозяйственных отходов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2259060"/>
        <a:ext cx="2745304" cy="1647182"/>
      </dsp:txXfrm>
    </dsp:sp>
    <dsp:sp modelId="{5A512D78-AD62-491C-9363-AE9E7852CBD7}">
      <dsp:nvSpPr>
        <dsp:cNvPr id="0" name=""/>
        <dsp:cNvSpPr/>
      </dsp:nvSpPr>
      <dsp:spPr>
        <a:xfrm>
          <a:off x="3019835" y="2259060"/>
          <a:ext cx="2745304" cy="16471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Стимулировать интерес к исследовательской деятельности, совершенствовать умение оперировать имеющимися знаниями, обобщать, делать выводы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019835" y="2259060"/>
        <a:ext cx="2745304" cy="1647182"/>
      </dsp:txXfrm>
    </dsp:sp>
    <dsp:sp modelId="{F63AD167-DBF8-425A-89E7-FE66BFF987C6}">
      <dsp:nvSpPr>
        <dsp:cNvPr id="0" name=""/>
        <dsp:cNvSpPr/>
      </dsp:nvSpPr>
      <dsp:spPr>
        <a:xfrm>
          <a:off x="6039670" y="2259060"/>
          <a:ext cx="2745304" cy="164718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Учить в корректной форме выражать своё отношение к поступкам детей и родителей с позиции общепринятых норм и адекватно воспринимать оценку своего поведения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039670" y="2259060"/>
        <a:ext cx="2745304" cy="1647182"/>
      </dsp:txXfrm>
    </dsp:sp>
    <dsp:sp modelId="{23AF2EE8-E6DE-4F79-A6D6-7A20D3E34049}">
      <dsp:nvSpPr>
        <dsp:cNvPr id="0" name=""/>
        <dsp:cNvSpPr/>
      </dsp:nvSpPr>
      <dsp:spPr>
        <a:xfrm>
          <a:off x="1509917" y="4180774"/>
          <a:ext cx="2745304" cy="164718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Развивать первоначальные географические представления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09917" y="4180774"/>
        <a:ext cx="2745304" cy="1647182"/>
      </dsp:txXfrm>
    </dsp:sp>
    <dsp:sp modelId="{75C082CD-5299-47D1-875D-BFF634463DC0}">
      <dsp:nvSpPr>
        <dsp:cNvPr id="0" name=""/>
        <dsp:cNvSpPr/>
      </dsp:nvSpPr>
      <dsp:spPr>
        <a:xfrm>
          <a:off x="4529753" y="4180774"/>
          <a:ext cx="2745304" cy="16471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Воспитывать у детей внимательное, бережное отношение к окружающей природе Родного края</a:t>
          </a:r>
          <a:endParaRPr lang="ru-RU" sz="1600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29753" y="4180774"/>
        <a:ext cx="2745304" cy="1647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33058-5C68-437A-B62F-FCB22C0A8228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A705C-4E61-49E8-818F-CECBB6340F7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92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A705C-4E61-49E8-818F-CECBB6340F72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4014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A705C-4E61-49E8-818F-CECBB6340F72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795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99208" y="1752600"/>
            <a:ext cx="51435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83"/>
          <p:cNvGrpSpPr>
            <a:grpSpLocks noChangeAspect="1"/>
          </p:cNvGrpSpPr>
          <p:nvPr/>
        </p:nvGrpSpPr>
        <p:grpSpPr>
          <a:xfrm rot="16200000" flipV="1">
            <a:off x="-425972" y="1653786"/>
            <a:ext cx="5053664" cy="3308889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4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97" name="Рисунок 33"/>
          <p:cNvSpPr>
            <a:spLocks noGrp="1"/>
          </p:cNvSpPr>
          <p:nvPr>
            <p:ph type="pic" sz="quarter" idx="17"/>
          </p:nvPr>
        </p:nvSpPr>
        <p:spPr>
          <a:xfrm>
            <a:off x="630596" y="1020193"/>
            <a:ext cx="291465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3" name="Группа 97"/>
          <p:cNvGrpSpPr/>
          <p:nvPr/>
        </p:nvGrpSpPr>
        <p:grpSpPr>
          <a:xfrm>
            <a:off x="3991867" y="319177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1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160085" y="529603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grpSp>
        <p:nvGrpSpPr>
          <p:cNvPr id="4" name="Группа 111"/>
          <p:cNvGrpSpPr/>
          <p:nvPr/>
        </p:nvGrpSpPr>
        <p:grpSpPr>
          <a:xfrm>
            <a:off x="3991867" y="3436140"/>
            <a:ext cx="2542205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25" name="Рисунок 33"/>
          <p:cNvSpPr>
            <a:spLocks noGrp="1" noChangeAspect="1"/>
          </p:cNvSpPr>
          <p:nvPr>
            <p:ph type="pic" sz="quarter" idx="19"/>
          </p:nvPr>
        </p:nvSpPr>
        <p:spPr>
          <a:xfrm>
            <a:off x="4160085" y="3646566"/>
            <a:ext cx="2245025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126" name="Текст 3"/>
          <p:cNvSpPr>
            <a:spLocks noGrp="1"/>
          </p:cNvSpPr>
          <p:nvPr>
            <p:ph type="body" sz="half" idx="21"/>
          </p:nvPr>
        </p:nvSpPr>
        <p:spPr>
          <a:xfrm>
            <a:off x="6799661" y="2048894"/>
            <a:ext cx="17145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33799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460" y="914400"/>
            <a:ext cx="462915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33799" y="3555523"/>
            <a:ext cx="288036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56708" y="6019801"/>
            <a:ext cx="1047195" cy="228600"/>
          </a:xfrm>
        </p:spPr>
        <p:txBody>
          <a:bodyPr/>
          <a:lstStyle/>
          <a:p>
            <a:fld id="{2281ED66-B905-4B21-BC3A-E4E70C5DCBC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98910" y="6019801"/>
            <a:ext cx="571500" cy="228600"/>
          </a:xfrm>
        </p:spPr>
        <p:txBody>
          <a:bodyPr/>
          <a:lstStyle>
            <a:lvl1pPr algn="l">
              <a:defRPr/>
            </a:lvl1pPr>
          </a:lstStyle>
          <a:p>
            <a:fld id="{85162276-5EDC-4A73-A701-7D4576209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446659" y="781399"/>
            <a:ext cx="4825049" cy="5053665"/>
            <a:chOff x="5162444" y="781398"/>
            <a:chExt cx="6433398" cy="5053665"/>
          </a:xfrm>
        </p:grpSpPr>
        <p:sp>
          <p:nvSpPr>
            <p:cNvPr id="9" name="Полилиния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grpSp>
          <p:nvGrpSpPr>
            <p:cNvPr id="11" name="Группа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илиния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21" name="Полилиния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sp>
          <p:nvSpPr>
            <p:cNvPr id="12" name="Полилиния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19668" y="1330347"/>
            <a:ext cx="288036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7460" y="1031195"/>
            <a:ext cx="44577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19668" y="3555522"/>
            <a:ext cx="288036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ED66-B905-4B21-BC3A-E4E70C5DCBC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62276-5EDC-4A73-A701-7D4576209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292F-CDC4-4C2A-91D3-FE4AEA0F8F3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FA0-DE96-4D37-9B96-70834AE17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18202" y="304800"/>
            <a:ext cx="1297148" cy="56769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04800"/>
            <a:ext cx="6475253" cy="56769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292F-CDC4-4C2A-91D3-FE4AEA0F8F3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FA0-DE96-4D37-9B96-70834AE17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ED66-B905-4B21-BC3A-E4E70C5DCBC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62276-5EDC-4A73-A701-7D4576209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9210" y="1828800"/>
            <a:ext cx="51435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99207" y="3733800"/>
            <a:ext cx="51435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8909" y="1825625"/>
            <a:ext cx="371594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713561" cy="41879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ED66-B905-4B21-BC3A-E4E70C5DCBC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62276-5EDC-4A73-A701-7D4576209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2386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2386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717036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6"/>
            <a:ext cx="3717036" cy="34766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292F-CDC4-4C2A-91D3-FE4AEA0F8F3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FA0-DE96-4D37-9B96-70834AE17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5292F-CDC4-4C2A-91D3-FE4AEA0F8F35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74FA0-DE96-4D37-9B96-70834AE17C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1ED66-B905-4B21-BC3A-E4E70C5DCBC2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62276-5EDC-4A73-A701-7D45762099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е картинки с подпис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8"/>
          <p:cNvGrpSpPr/>
          <p:nvPr/>
        </p:nvGrpSpPr>
        <p:grpSpPr>
          <a:xfrm>
            <a:off x="430824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" name="Группа 21"/>
          <p:cNvGrpSpPr/>
          <p:nvPr/>
        </p:nvGrpSpPr>
        <p:grpSpPr>
          <a:xfrm>
            <a:off x="4713841" y="724620"/>
            <a:ext cx="3989234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6" name="Рисунок 33"/>
          <p:cNvSpPr>
            <a:spLocks noGrp="1" noChangeAspect="1"/>
          </p:cNvSpPr>
          <p:nvPr>
            <p:ph type="pic" sz="quarter" idx="17"/>
          </p:nvPr>
        </p:nvSpPr>
        <p:spPr>
          <a:xfrm>
            <a:off x="625215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7" name="Рисунок 33"/>
          <p:cNvSpPr>
            <a:spLocks noGrp="1" noChangeAspect="1"/>
          </p:cNvSpPr>
          <p:nvPr>
            <p:ph type="pic" sz="quarter" idx="18"/>
          </p:nvPr>
        </p:nvSpPr>
        <p:spPr>
          <a:xfrm>
            <a:off x="4908232" y="1020195"/>
            <a:ext cx="360045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39" name="Текст 3"/>
          <p:cNvSpPr>
            <a:spLocks noGrp="1"/>
          </p:cNvSpPr>
          <p:nvPr>
            <p:ph type="body" sz="half" idx="2"/>
          </p:nvPr>
        </p:nvSpPr>
        <p:spPr>
          <a:xfrm>
            <a:off x="789317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0" name="Текст 3"/>
          <p:cNvSpPr>
            <a:spLocks noGrp="1"/>
          </p:cNvSpPr>
          <p:nvPr>
            <p:ph type="body" sz="half" idx="19"/>
          </p:nvPr>
        </p:nvSpPr>
        <p:spPr>
          <a:xfrm>
            <a:off x="5057181" y="4648200"/>
            <a:ext cx="3276735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артинки с подписями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34"/>
          <p:cNvGrpSpPr>
            <a:grpSpLocks noChangeAspect="1"/>
          </p:cNvGrpSpPr>
          <p:nvPr/>
        </p:nvGrpSpPr>
        <p:grpSpPr>
          <a:xfrm rot="5400000">
            <a:off x="2508625" y="1070637"/>
            <a:ext cx="4116828" cy="253746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" name="Группа 51"/>
          <p:cNvGrpSpPr>
            <a:grpSpLocks noChangeAspect="1"/>
          </p:cNvGrpSpPr>
          <p:nvPr/>
        </p:nvGrpSpPr>
        <p:grpSpPr>
          <a:xfrm rot="5400000">
            <a:off x="-317047" y="1550435"/>
            <a:ext cx="4114800" cy="253621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" name="Группа 64"/>
          <p:cNvGrpSpPr>
            <a:grpSpLocks noChangeAspect="1"/>
          </p:cNvGrpSpPr>
          <p:nvPr/>
        </p:nvGrpSpPr>
        <p:grpSpPr>
          <a:xfrm rot="5400000">
            <a:off x="5338579" y="1550440"/>
            <a:ext cx="4114800" cy="253621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Полилиния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78" name="Рисунок 33"/>
          <p:cNvSpPr>
            <a:spLocks noGrp="1"/>
          </p:cNvSpPr>
          <p:nvPr>
            <p:ph type="pic" sz="quarter" idx="18"/>
          </p:nvPr>
        </p:nvSpPr>
        <p:spPr>
          <a:xfrm>
            <a:off x="3449914" y="53340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79" name="Рисунок 33"/>
          <p:cNvSpPr>
            <a:spLocks noGrp="1"/>
          </p:cNvSpPr>
          <p:nvPr>
            <p:ph type="pic" sz="quarter" idx="19"/>
          </p:nvPr>
        </p:nvSpPr>
        <p:spPr>
          <a:xfrm>
            <a:off x="625928" y="1013590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0" name="Рисунок 33"/>
          <p:cNvSpPr>
            <a:spLocks noGrp="1"/>
          </p:cNvSpPr>
          <p:nvPr>
            <p:ph type="pic" sz="quarter" idx="20"/>
          </p:nvPr>
        </p:nvSpPr>
        <p:spPr>
          <a:xfrm>
            <a:off x="6281554" y="1013591"/>
            <a:ext cx="222885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81" name="Текст 3"/>
          <p:cNvSpPr>
            <a:spLocks noGrp="1"/>
          </p:cNvSpPr>
          <p:nvPr>
            <p:ph type="body" sz="half" idx="2"/>
          </p:nvPr>
        </p:nvSpPr>
        <p:spPr>
          <a:xfrm>
            <a:off x="711653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2" name="Текст 3"/>
          <p:cNvSpPr>
            <a:spLocks noGrp="1"/>
          </p:cNvSpPr>
          <p:nvPr>
            <p:ph type="body" sz="half" idx="21"/>
          </p:nvPr>
        </p:nvSpPr>
        <p:spPr>
          <a:xfrm>
            <a:off x="3530406" y="4582378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3" name="Текст 3"/>
          <p:cNvSpPr>
            <a:spLocks noGrp="1"/>
          </p:cNvSpPr>
          <p:nvPr>
            <p:ph type="body" sz="half" idx="22"/>
          </p:nvPr>
        </p:nvSpPr>
        <p:spPr>
          <a:xfrm>
            <a:off x="6367279" y="5018002"/>
            <a:ext cx="20574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8910" y="1752600"/>
            <a:ext cx="75438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56708" y="6019801"/>
            <a:ext cx="1047195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ru-RU" smtClean="0"/>
              <a:pPr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484710" y="6019801"/>
            <a:ext cx="44577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98910" y="6019801"/>
            <a:ext cx="5715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microsoft.com/office/2007/relationships/hdphoto" Target="../media/hdphoto1.wdp"/><Relationship Id="rId7" Type="http://schemas.openxmlformats.org/officeDocument/2006/relationships/image" Target="../media/image8.gif"/><Relationship Id="rId12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microsoft.com/office/2007/relationships/hdphoto" Target="../media/hdphoto3.wdp"/><Relationship Id="rId5" Type="http://schemas.microsoft.com/office/2007/relationships/hdphoto" Target="../media/hdphoto2.wdp"/><Relationship Id="rId10" Type="http://schemas.openxmlformats.org/officeDocument/2006/relationships/image" Target="../media/image11.jpeg"/><Relationship Id="rId4" Type="http://schemas.openxmlformats.org/officeDocument/2006/relationships/image" Target="../media/image6.jpeg"/><Relationship Id="rId9" Type="http://schemas.openxmlformats.org/officeDocument/2006/relationships/image" Target="../media/image10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gif"/><Relationship Id="rId5" Type="http://schemas.openxmlformats.org/officeDocument/2006/relationships/image" Target="../media/image44.gif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g"/><Relationship Id="rId4" Type="http://schemas.openxmlformats.org/officeDocument/2006/relationships/image" Target="../media/image2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74.jpeg"/><Relationship Id="rId4" Type="http://schemas.microsoft.com/office/2007/relationships/hdphoto" Target="../media/hdphoto10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g"/><Relationship Id="rId5" Type="http://schemas.microsoft.com/office/2007/relationships/hdphoto" Target="../media/hdphoto12.wdp"/><Relationship Id="rId4" Type="http://schemas.openxmlformats.org/officeDocument/2006/relationships/image" Target="../media/image7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6" Type="http://schemas.microsoft.com/office/2007/relationships/hdphoto" Target="../media/hdphoto5.wdp"/><Relationship Id="rId5" Type="http://schemas.openxmlformats.org/officeDocument/2006/relationships/image" Target="../media/image22.jpe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3.jpg"/><Relationship Id="rId7" Type="http://schemas.openxmlformats.org/officeDocument/2006/relationships/image" Target="../media/image27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g"/><Relationship Id="rId4" Type="http://schemas.openxmlformats.org/officeDocument/2006/relationships/image" Target="../media/image24.jpe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124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768" y="3860011"/>
            <a:ext cx="3644070" cy="30057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11112" y="1196752"/>
            <a:ext cx="5760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«Взаимодействие </a:t>
            </a:r>
            <a:r>
              <a:rPr lang="ru-RU" sz="24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ДОУ с дошкольниками и  родителями по экологическому воспитанию </a:t>
            </a:r>
            <a:r>
              <a:rPr lang="ru-RU" sz="24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видах деятельности»</a:t>
            </a:r>
            <a:endParaRPr lang="ru-RU" sz="24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2B0AA6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8140" y="3373299"/>
            <a:ext cx="612014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Габитова</a:t>
            </a: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Надежда Анатольевна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заведующий</a:t>
            </a:r>
          </a:p>
          <a:p>
            <a:pPr algn="ctr">
              <a:spcBef>
                <a:spcPct val="0"/>
              </a:spcBef>
            </a:pPr>
            <a:r>
              <a:rPr lang="ru-RU" alt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Багаева </a:t>
            </a:r>
            <a:r>
              <a:rPr lang="ru-RU" alt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Ольга Валентиновна</a:t>
            </a:r>
          </a:p>
          <a:p>
            <a:pPr algn="ctr">
              <a:spcBef>
                <a:spcPct val="0"/>
              </a:spcBef>
            </a:pP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старший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alt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5158890"/>
            <a:ext cx="1172445" cy="11364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745" y="4035018"/>
            <a:ext cx="1247702" cy="12059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695" y="6132953"/>
            <a:ext cx="840144" cy="8401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1114">
            <a:off x="812398" y="4834540"/>
            <a:ext cx="2162337" cy="21623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6E7B5D"/>
              </a:clrFrom>
              <a:clrTo>
                <a:srgbClr val="6E7B5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25" b="10626"/>
          <a:stretch/>
        </p:blipFill>
        <p:spPr>
          <a:xfrm>
            <a:off x="29084" y="96119"/>
            <a:ext cx="3246236" cy="3129925"/>
          </a:xfrm>
          <a:prstGeom prst="ellipse">
            <a:avLst/>
          </a:prstGeom>
          <a:ln w="63500" cap="rnd">
            <a:solidFill>
              <a:srgbClr val="92D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74" y="1825392"/>
            <a:ext cx="2369868" cy="14790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93341" y="96119"/>
            <a:ext cx="60787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МБДОУ «Детский сад комбинированного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вида</a:t>
            </a:r>
          </a:p>
          <a:p>
            <a:pPr algn="ctr">
              <a:spcBef>
                <a:spcPct val="0"/>
              </a:spcBef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 63 «Калинка» </a:t>
            </a:r>
            <a:r>
              <a:rPr lang="ru-RU" altLang="ru-RU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Нижняя Мактама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6470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" y="0"/>
            <a:ext cx="9144000" cy="6858000"/>
          </a:xfrm>
          <a:prstGeom prst="rect">
            <a:avLst/>
          </a:prstGeom>
        </p:spPr>
      </p:pic>
      <p:pic>
        <p:nvPicPr>
          <p:cNvPr id="5" name="Picture 2" descr="DSC_0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645657"/>
            <a:ext cx="4462412" cy="302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894447"/>
            <a:ext cx="4462412" cy="2808312"/>
          </a:xfrm>
          <a:prstGeom prst="rect">
            <a:avLst/>
          </a:prstGeom>
        </p:spPr>
      </p:pic>
      <p:pic>
        <p:nvPicPr>
          <p:cNvPr id="7" name="Picture 3" descr="DSC_08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210" y="620687"/>
            <a:ext cx="4086230" cy="302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54" y="3894447"/>
            <a:ext cx="4112242" cy="283939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1640" y="159022"/>
            <a:ext cx="76223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2B0AA6"/>
                </a:solidFill>
              </a:rPr>
              <a:t>Выставка поделок « Чудеса из мусора»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7648009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77" y="-9872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5"/>
            <a:ext cx="8280920" cy="54333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547664" y="271000"/>
            <a:ext cx="69847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1308A8"/>
                </a:solidFill>
              </a:rPr>
              <a:t> Акция </a:t>
            </a:r>
            <a:r>
              <a:rPr lang="ru-RU" sz="2200" b="1" dirty="0">
                <a:solidFill>
                  <a:srgbClr val="1308A8"/>
                </a:solidFill>
              </a:rPr>
              <a:t>«Сохраним наш поселок чистым!»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42351354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5657" y="323364"/>
            <a:ext cx="64082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308A8"/>
                </a:solidFill>
              </a:rPr>
              <a:t>Акция с родителями «Очистим речку, родник от мусора»</a:t>
            </a:r>
            <a:endParaRPr lang="ru-RU" sz="2400" b="1" dirty="0">
              <a:solidFill>
                <a:srgbClr val="1308A8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" y="1062274"/>
            <a:ext cx="4873832" cy="3757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780928"/>
            <a:ext cx="5364088" cy="4077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5301208"/>
            <a:ext cx="4464496" cy="1905000"/>
          </a:xfrm>
          <a:prstGeom prst="rect">
            <a:avLst/>
          </a:prstGeom>
        </p:spPr>
      </p:pic>
      <p:pic>
        <p:nvPicPr>
          <p:cNvPr id="8" name="Рисунок 7" descr="98589135_ptaci37_NA_VETKE_TRI_PTICHKI_KRASIVO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91673" y="1135888"/>
            <a:ext cx="3917031" cy="232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6815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196752"/>
            <a:ext cx="8412427" cy="5544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95534" y="368242"/>
            <a:ext cx="841242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1308A8"/>
                </a:solidFill>
              </a:rPr>
              <a:t>Акция  «Очистим  речку Мактаминку от мусора»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6656456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909" y="304800"/>
            <a:ext cx="7543802" cy="603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1308A8"/>
                </a:solidFill>
              </a:rPr>
              <a:t> </a:t>
            </a:r>
            <a:r>
              <a:rPr lang="ru-RU" sz="2400" b="1" dirty="0">
                <a:solidFill>
                  <a:srgbClr val="1308A8"/>
                </a:solidFill>
              </a:rPr>
              <a:t>Р</a:t>
            </a:r>
            <a:r>
              <a:rPr lang="ru-RU" sz="2400" b="1" dirty="0" smtClean="0">
                <a:solidFill>
                  <a:srgbClr val="1308A8"/>
                </a:solidFill>
              </a:rPr>
              <a:t>аздача листовок «Мусор Земле не к лицу» жителям </a:t>
            </a:r>
            <a:r>
              <a:rPr lang="ru-RU" sz="2400" b="1" dirty="0" err="1" smtClean="0">
                <a:solidFill>
                  <a:srgbClr val="1308A8"/>
                </a:solidFill>
              </a:rPr>
              <a:t>пгт.Нижняя</a:t>
            </a:r>
            <a:r>
              <a:rPr lang="ru-RU" sz="2400" b="1" dirty="0" smtClean="0">
                <a:solidFill>
                  <a:srgbClr val="1308A8"/>
                </a:solidFill>
              </a:rPr>
              <a:t> Мактама</a:t>
            </a:r>
            <a:endParaRPr lang="ru-RU" sz="2400" b="1" dirty="0">
              <a:solidFill>
                <a:srgbClr val="1308A8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908720"/>
            <a:ext cx="4176464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33922"/>
            <a:ext cx="4320480" cy="5663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80600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180419_11384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0542"/>
            <a:ext cx="9144000" cy="586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332656"/>
            <a:ext cx="7776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E30D8"/>
                </a:solidFill>
              </a:rPr>
              <a:t>Акция «Мусор Земле не к лицу» </a:t>
            </a:r>
            <a:endParaRPr lang="ru-RU" sz="2200" b="1" dirty="0" smtClean="0">
              <a:solidFill>
                <a:srgbClr val="0E30D8"/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0E30D8"/>
                </a:solidFill>
              </a:rPr>
              <a:t>(</a:t>
            </a:r>
            <a:r>
              <a:rPr lang="ru-RU" sz="2200" b="1" dirty="0">
                <a:solidFill>
                  <a:srgbClr val="0E30D8"/>
                </a:solidFill>
              </a:rPr>
              <a:t>проведена в торговой сети «Пятерочка»)</a:t>
            </a:r>
            <a:endParaRPr lang="ru-RU" sz="2200" dirty="0">
              <a:solidFill>
                <a:srgbClr val="0E30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1125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7155086" cy="531912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solidFill>
                  <a:srgbClr val="2B0AA6"/>
                </a:solidFill>
              </a:rPr>
              <a:t>Акция «Посади елочку»</a:t>
            </a:r>
            <a:endParaRPr lang="ru-RU" sz="2200" b="1" dirty="0">
              <a:solidFill>
                <a:srgbClr val="2B0AA6"/>
              </a:solidFill>
            </a:endParaRPr>
          </a:p>
        </p:txBody>
      </p:sp>
      <p:pic>
        <p:nvPicPr>
          <p:cNvPr id="2050" name="Picture 2" descr="20160506_08402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488832" cy="53627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7398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MG-20170522-WA00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/>
          <a:stretch>
            <a:fillRect/>
          </a:stretch>
        </p:blipFill>
        <p:spPr bwMode="auto">
          <a:xfrm>
            <a:off x="611560" y="1556792"/>
            <a:ext cx="2952328" cy="432048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524" y="314136"/>
            <a:ext cx="2224732" cy="18187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15615" y="292586"/>
            <a:ext cx="534167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1308A8"/>
                </a:solidFill>
                <a:latin typeface="Segoe Print" panose="02000600000000000000" pitchFamily="2" charset="0"/>
              </a:rPr>
              <a:t>Акция «Защитим </a:t>
            </a:r>
            <a:r>
              <a:rPr lang="ru-RU" sz="2200" b="1" dirty="0" smtClean="0">
                <a:solidFill>
                  <a:srgbClr val="1308A8"/>
                </a:solidFill>
                <a:latin typeface="Segoe Print" panose="02000600000000000000" pitchFamily="2" charset="0"/>
              </a:rPr>
              <a:t>Планету!»</a:t>
            </a:r>
          </a:p>
          <a:p>
            <a:pPr algn="ctr"/>
            <a:r>
              <a:rPr lang="ru-RU" sz="2200" b="1" dirty="0" smtClean="0">
                <a:solidFill>
                  <a:srgbClr val="1308A8"/>
                </a:solidFill>
                <a:latin typeface="Segoe Print" panose="02000600000000000000" pitchFamily="2" charset="0"/>
              </a:rPr>
              <a:t>(сбор отработанных батареек)</a:t>
            </a:r>
            <a:endParaRPr lang="ru-RU" sz="2200" b="1" dirty="0">
              <a:solidFill>
                <a:srgbClr val="1308A8"/>
              </a:solidFill>
              <a:latin typeface="Segoe Print" panose="02000600000000000000" pitchFamily="2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280" y="2304256"/>
            <a:ext cx="4764021" cy="3573016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79214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20170516_1457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781"/>
          <a:stretch>
            <a:fillRect/>
          </a:stretch>
        </p:blipFill>
        <p:spPr bwMode="auto">
          <a:xfrm>
            <a:off x="-108520" y="631212"/>
            <a:ext cx="9433048" cy="6367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35045" y="200325"/>
            <a:ext cx="7522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1308A8"/>
                </a:solidFill>
              </a:rPr>
              <a:t>Акция «Отходам-вторую жизнь»</a:t>
            </a:r>
            <a:endParaRPr lang="ru-RU" sz="2200" b="1" dirty="0">
              <a:solidFill>
                <a:srgbClr val="1308A8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4149080"/>
            <a:ext cx="2466975" cy="184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8678">
            <a:off x="325782" y="146269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0923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Админ\Desktop\Творческий отчет  экология\DSC_11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29" y="1080449"/>
            <a:ext cx="3718859" cy="5555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Админ\Desktop\Творческий отчет  экология\DSC_1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80449"/>
            <a:ext cx="3774166" cy="55553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331640" y="64036"/>
            <a:ext cx="720080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1308A8"/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1308A8"/>
                </a:solidFill>
              </a:rPr>
              <a:t>Дефиле </a:t>
            </a:r>
            <a:r>
              <a:rPr lang="ru-RU" sz="2200" b="1" dirty="0">
                <a:solidFill>
                  <a:srgbClr val="1308A8"/>
                </a:solidFill>
              </a:rPr>
              <a:t>детских костюмов «Сделаем наш поселок чистым и красивым!»</a:t>
            </a:r>
            <a:endParaRPr lang="ru-RU" sz="2200" dirty="0"/>
          </a:p>
        </p:txBody>
      </p:sp>
      <p:pic>
        <p:nvPicPr>
          <p:cNvPr id="1026" name="Picture 2" descr="C:\Users\Админ\Desktop\ЭКОШКОЛА 2016-2017\2456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564904"/>
            <a:ext cx="198724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418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39" y="-63501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95408" y="361072"/>
            <a:ext cx="43546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Всё хорошее в детях из детства!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Как истоки добра пробудить?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Прикоснуться к природе всем сердцем: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Удивиться, узнать, полюбить!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Мы хотим, чтоб земля расцветала.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Росли как цветы, малыши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Чтоб для них экология стала</a:t>
            </a:r>
            <a:b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</a:br>
            <a:r>
              <a:rPr lang="ru-RU" sz="20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    Не </a:t>
            </a:r>
            <a:r>
              <a:rPr lang="ru-RU" sz="20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 pitchFamily="18" charset="0"/>
              </a:rPr>
              <a:t>наукой, а частью души!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9" r="2402"/>
          <a:stretch/>
        </p:blipFill>
        <p:spPr>
          <a:xfrm>
            <a:off x="44936" y="3840053"/>
            <a:ext cx="2942888" cy="29988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279" y="2058754"/>
            <a:ext cx="2563682" cy="242727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968" y="4579278"/>
            <a:ext cx="2814464" cy="22751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751" y="188640"/>
            <a:ext cx="2545210" cy="1870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8"/>
          <a:stretch/>
        </p:blipFill>
        <p:spPr>
          <a:xfrm>
            <a:off x="2987824" y="4579278"/>
            <a:ext cx="3315391" cy="22581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0" descr="IMG_859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6" y="404664"/>
            <a:ext cx="2261844" cy="33927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6205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0180507_115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04" y="836712"/>
            <a:ext cx="9155604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7" y="292006"/>
            <a:ext cx="75608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30D8"/>
                </a:solidFill>
              </a:rPr>
              <a:t>Дефиле «ЭКО-куклы глазами дошкольников»</a:t>
            </a:r>
            <a:endParaRPr lang="ru-RU" sz="2200" dirty="0">
              <a:solidFill>
                <a:srgbClr val="0E30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1788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0"/>
            <a:ext cx="543609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1F3BC7"/>
                </a:solidFill>
              </a:rPr>
              <a:t>Единый урок </a:t>
            </a:r>
            <a:r>
              <a:rPr lang="ru-RU" sz="2200" b="1" dirty="0" smtClean="0">
                <a:solidFill>
                  <a:srgbClr val="1F3BC7"/>
                </a:solidFill>
              </a:rPr>
              <a:t>Экологии </a:t>
            </a:r>
            <a:r>
              <a:rPr lang="ru-RU" sz="2200" b="1" dirty="0">
                <a:solidFill>
                  <a:srgbClr val="1F3BC7"/>
                </a:solidFill>
              </a:rPr>
              <a:t>в</a:t>
            </a:r>
            <a:r>
              <a:rPr lang="ru-RU" sz="2200" b="1" dirty="0" smtClean="0">
                <a:solidFill>
                  <a:srgbClr val="1F3BC7"/>
                </a:solidFill>
              </a:rPr>
              <a:t> </a:t>
            </a:r>
            <a:r>
              <a:rPr lang="ru-RU" sz="2200" b="1" dirty="0">
                <a:solidFill>
                  <a:srgbClr val="1F3BC7"/>
                </a:solidFill>
              </a:rPr>
              <a:t>МБДОУ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5" y="2282294"/>
            <a:ext cx="3415308" cy="4553744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5" y="215443"/>
            <a:ext cx="3418086" cy="2304879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8" t="5409" r="10010"/>
          <a:stretch/>
        </p:blipFill>
        <p:spPr>
          <a:xfrm>
            <a:off x="3411191" y="528245"/>
            <a:ext cx="3681089" cy="2729643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3" r="-1226"/>
          <a:stretch/>
        </p:blipFill>
        <p:spPr>
          <a:xfrm>
            <a:off x="3411191" y="3278811"/>
            <a:ext cx="5767118" cy="3573016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347" y="492996"/>
            <a:ext cx="2104569" cy="2806092"/>
          </a:xfrm>
          <a:prstGeom prst="rect">
            <a:avLst/>
          </a:prstGeom>
          <a:ln w="38100" cap="sq">
            <a:solidFill>
              <a:srgbClr val="1F3BC7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343250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Админ\Desktop\ЭКОШКОЛА 2016-2017\Елочка, живи!\Елочка 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37" t="7257" r="2764" b="14421"/>
          <a:stretch/>
        </p:blipFill>
        <p:spPr bwMode="auto">
          <a:xfrm>
            <a:off x="395536" y="1063570"/>
            <a:ext cx="3704640" cy="55198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3" descr="C:\Users\Админ\Desktop\ЭКОШКОЛА 2016-2017\Елочка, живи!\Слайд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33" t="8001" r="4334" b="7111"/>
          <a:stretch/>
        </p:blipFill>
        <p:spPr bwMode="auto">
          <a:xfrm>
            <a:off x="5070467" y="1016090"/>
            <a:ext cx="3779520" cy="5557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CC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Прямоугольник 6"/>
          <p:cNvSpPr/>
          <p:nvPr/>
        </p:nvSpPr>
        <p:spPr>
          <a:xfrm>
            <a:off x="2627784" y="332656"/>
            <a:ext cx="496855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308A8"/>
                </a:solidFill>
              </a:rPr>
              <a:t> </a:t>
            </a:r>
            <a:r>
              <a:rPr lang="ru-RU" sz="2200" b="1" dirty="0">
                <a:solidFill>
                  <a:srgbClr val="1308A8"/>
                </a:solidFill>
              </a:rPr>
              <a:t>Акция «Елочка,  </a:t>
            </a:r>
            <a:r>
              <a:rPr lang="ru-RU" sz="2200" b="1" dirty="0" smtClean="0">
                <a:solidFill>
                  <a:srgbClr val="1308A8"/>
                </a:solidFill>
              </a:rPr>
              <a:t>живи!»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830557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59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78" y="1336592"/>
            <a:ext cx="3138871" cy="5193017"/>
          </a:xfrm>
          <a:prstGeom prst="rect">
            <a:avLst/>
          </a:prstGeom>
          <a:ln w="38100" cap="sq">
            <a:solidFill>
              <a:srgbClr val="0E30D8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27584" y="352052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E30D8"/>
                </a:solidFill>
              </a:rPr>
              <a:t>Городской конкурс творческих работ из бросового материала</a:t>
            </a:r>
            <a:r>
              <a:rPr lang="ru-RU" sz="2200" dirty="0">
                <a:solidFill>
                  <a:srgbClr val="0E30D8"/>
                </a:solidFill>
              </a:rPr>
              <a:t> </a:t>
            </a:r>
            <a:r>
              <a:rPr lang="ru-RU" sz="2200" b="1" dirty="0">
                <a:solidFill>
                  <a:srgbClr val="0E30D8"/>
                </a:solidFill>
              </a:rPr>
              <a:t>«Мастерская Деда Мороза!»</a:t>
            </a:r>
            <a:endParaRPr lang="ru-RU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334348" y="1798602"/>
            <a:ext cx="4909896" cy="3422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</a:rPr>
              <a:t>«Елочка, красавица!»</a:t>
            </a:r>
          </a:p>
          <a:p>
            <a:endParaRPr lang="ru-RU" sz="2200" b="1" dirty="0" smtClean="0">
              <a:solidFill>
                <a:srgbClr val="FF0000"/>
              </a:solidFill>
            </a:endParaRPr>
          </a:p>
          <a:p>
            <a:r>
              <a:rPr lang="ru-RU" sz="2200" b="1" dirty="0" smtClean="0">
                <a:solidFill>
                  <a:srgbClr val="FF0000"/>
                </a:solidFill>
              </a:rPr>
              <a:t>Если вы придете в лес,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Не рубите елок.</a:t>
            </a:r>
          </a:p>
          <a:p>
            <a:r>
              <a:rPr lang="ru-RU" sz="2200" b="1" dirty="0">
                <a:solidFill>
                  <a:srgbClr val="FF0000"/>
                </a:solidFill>
              </a:rPr>
              <a:t>Каждый может сделать сам,</a:t>
            </a:r>
            <a:endParaRPr lang="ru-RU" sz="2200" dirty="0">
              <a:solidFill>
                <a:srgbClr val="FF0000"/>
              </a:solidFill>
            </a:endParaRPr>
          </a:p>
          <a:p>
            <a:r>
              <a:rPr lang="ru-RU" sz="2200" b="1" dirty="0">
                <a:solidFill>
                  <a:srgbClr val="FF0000"/>
                </a:solidFill>
              </a:rPr>
              <a:t>Из того, что дома.</a:t>
            </a:r>
            <a:endParaRPr lang="ru-RU" sz="2200" dirty="0">
              <a:solidFill>
                <a:srgbClr val="FF0000"/>
              </a:solidFill>
            </a:endParaRPr>
          </a:p>
          <a:p>
            <a:r>
              <a:rPr lang="ru-RU" sz="2200" b="1" dirty="0">
                <a:solidFill>
                  <a:srgbClr val="FF0000"/>
                </a:solidFill>
              </a:rPr>
              <a:t>Мы природу </a:t>
            </a:r>
            <a:r>
              <a:rPr lang="ru-RU" sz="2200" b="1" dirty="0" smtClean="0">
                <a:solidFill>
                  <a:srgbClr val="FF0000"/>
                </a:solidFill>
              </a:rPr>
              <a:t>бережем</a:t>
            </a:r>
            <a:endParaRPr lang="ru-RU" sz="2200" dirty="0">
              <a:solidFill>
                <a:srgbClr val="0E30D8"/>
              </a:solidFill>
            </a:endParaRPr>
          </a:p>
          <a:p>
            <a:r>
              <a:rPr lang="ru-RU" sz="2200" b="1" dirty="0">
                <a:solidFill>
                  <a:srgbClr val="FF0000"/>
                </a:solidFill>
              </a:rPr>
              <a:t>Елку сами соберем.</a:t>
            </a:r>
            <a:endParaRPr lang="ru-RU" sz="2200" dirty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34348" y="4869160"/>
            <a:ext cx="520620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E30D8"/>
                </a:solidFill>
              </a:rPr>
              <a:t>Номинация:  «Семейная работа»</a:t>
            </a:r>
          </a:p>
          <a:p>
            <a:r>
              <a:rPr lang="ru-RU" b="1" dirty="0">
                <a:solidFill>
                  <a:srgbClr val="0E30D8"/>
                </a:solidFill>
              </a:rPr>
              <a:t>Авторы работ: </a:t>
            </a:r>
            <a:r>
              <a:rPr lang="ru-RU" b="1" dirty="0" err="1">
                <a:solidFill>
                  <a:srgbClr val="0E30D8"/>
                </a:solidFill>
              </a:rPr>
              <a:t>Гарифуллин</a:t>
            </a:r>
            <a:r>
              <a:rPr lang="ru-RU" b="1" dirty="0">
                <a:solidFill>
                  <a:srgbClr val="0E30D8"/>
                </a:solidFill>
              </a:rPr>
              <a:t> Рафаэль </a:t>
            </a:r>
            <a:endParaRPr lang="ru-RU" b="1" dirty="0" smtClean="0">
              <a:solidFill>
                <a:srgbClr val="0E30D8"/>
              </a:solidFill>
            </a:endParaRPr>
          </a:p>
          <a:p>
            <a:r>
              <a:rPr lang="ru-RU" b="1" dirty="0" smtClean="0">
                <a:solidFill>
                  <a:srgbClr val="0E30D8"/>
                </a:solidFill>
              </a:rPr>
              <a:t>5 </a:t>
            </a:r>
            <a:r>
              <a:rPr lang="ru-RU" b="1" dirty="0">
                <a:solidFill>
                  <a:srgbClr val="0E30D8"/>
                </a:solidFill>
              </a:rPr>
              <a:t>лет</a:t>
            </a:r>
          </a:p>
          <a:p>
            <a:r>
              <a:rPr lang="ru-RU" b="1" dirty="0">
                <a:solidFill>
                  <a:srgbClr val="0E30D8"/>
                </a:solidFill>
              </a:rPr>
              <a:t>Мама- </a:t>
            </a:r>
            <a:r>
              <a:rPr lang="ru-RU" b="1" dirty="0" err="1">
                <a:solidFill>
                  <a:srgbClr val="0E30D8"/>
                </a:solidFill>
              </a:rPr>
              <a:t>Гарифуллина</a:t>
            </a:r>
            <a:r>
              <a:rPr lang="ru-RU" b="1" dirty="0">
                <a:solidFill>
                  <a:srgbClr val="0E30D8"/>
                </a:solidFill>
              </a:rPr>
              <a:t> Ильмира </a:t>
            </a:r>
            <a:r>
              <a:rPr lang="ru-RU" b="1" dirty="0" err="1">
                <a:solidFill>
                  <a:srgbClr val="0E30D8"/>
                </a:solidFill>
              </a:rPr>
              <a:t>Мунировна</a:t>
            </a:r>
            <a:endParaRPr lang="ru-RU" b="1" dirty="0">
              <a:solidFill>
                <a:srgbClr val="0E30D8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737" y="452960"/>
            <a:ext cx="1767263" cy="176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21089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0" y="0"/>
            <a:ext cx="9144000" cy="6858000"/>
          </a:xfrm>
          <a:prstGeom prst="rect">
            <a:avLst/>
          </a:prstGeom>
        </p:spPr>
      </p:pic>
      <p:pic>
        <p:nvPicPr>
          <p:cNvPr id="5" name="Picture 2" descr="Ru80_w1p7N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019"/>
            <a:ext cx="2541657" cy="4104456"/>
          </a:xfrm>
          <a:prstGeom prst="rect">
            <a:avLst/>
          </a:prstGeom>
          <a:noFill/>
          <a:ln w="57150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WhatsApp Image 2016-12-30 at 0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48" y="2060848"/>
            <a:ext cx="2649538" cy="3862387"/>
          </a:xfrm>
          <a:prstGeom prst="rect">
            <a:avLst/>
          </a:prstGeom>
          <a:noFill/>
          <a:ln w="57150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804" b="1701"/>
          <a:stretch/>
        </p:blipFill>
        <p:spPr>
          <a:xfrm>
            <a:off x="5899436" y="1314723"/>
            <a:ext cx="3160492" cy="4608512"/>
          </a:xfrm>
          <a:prstGeom prst="rect">
            <a:avLst/>
          </a:prstGeom>
          <a:ln w="57150">
            <a:solidFill>
              <a:srgbClr val="00CC00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0" y="404664"/>
            <a:ext cx="86044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2B0AA6"/>
                </a:solidFill>
              </a:rPr>
              <a:t>Городской смотр-конкурс «Мой веселый снеговик» </a:t>
            </a:r>
          </a:p>
          <a:p>
            <a:pPr algn="ctr"/>
            <a:r>
              <a:rPr lang="ru-RU" sz="2200" b="1" dirty="0">
                <a:solidFill>
                  <a:srgbClr val="2B0AA6"/>
                </a:solidFill>
              </a:rPr>
              <a:t>            (из бросового материала)</a:t>
            </a:r>
          </a:p>
        </p:txBody>
      </p:sp>
    </p:spTree>
    <p:extLst>
      <p:ext uri="{BB962C8B-B14F-4D97-AF65-F5344CB8AC3E}">
        <p14:creationId xmlns:p14="http://schemas.microsoft.com/office/powerpoint/2010/main" val="411723481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Desktop\ЭКО-школа 2017-2018\Экошкола 2018 книга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7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29" t="7816" r="15057"/>
          <a:stretch/>
        </p:blipFill>
        <p:spPr>
          <a:xfrm>
            <a:off x="4860032" y="404664"/>
            <a:ext cx="4146331" cy="63219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055950" cy="632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0517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29815"/>
            <a:ext cx="6947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308A8"/>
                </a:solidFill>
              </a:rPr>
              <a:t>Конкурс в ДОУ «Огород на окне»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2" y="731517"/>
            <a:ext cx="4550113" cy="3201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959" y="731517"/>
            <a:ext cx="4451921" cy="32015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402"/>
          <a:stretch/>
        </p:blipFill>
        <p:spPr>
          <a:xfrm>
            <a:off x="43136" y="3976535"/>
            <a:ext cx="4541439" cy="28814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513" y="3976535"/>
            <a:ext cx="4479487" cy="2791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39773773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68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67" b="42184"/>
          <a:stretch/>
        </p:blipFill>
        <p:spPr>
          <a:xfrm>
            <a:off x="1403648" y="0"/>
            <a:ext cx="6280785" cy="11988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2360" y="4518552"/>
            <a:ext cx="1656184" cy="248618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709791"/>
            <a:ext cx="2750978" cy="23130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555" y="-215996"/>
            <a:ext cx="1880573" cy="163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2223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766" y="0"/>
            <a:ext cx="925252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38808"/>
            <a:ext cx="5436096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    Экологический кодекс</a:t>
            </a:r>
            <a:endParaRPr lang="ru-RU" b="1" dirty="0" smtClean="0">
              <a:solidFill>
                <a:srgbClr val="0E30D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бросайте мусор на планете 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Думайте живущие об этом!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за будущих детей в ответе,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Иначе будет Земля ответом.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бросайте никогда корки, </a:t>
            </a:r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шкурки, палки. </a:t>
            </a: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наши города превратятся в свалки.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мусорить сейчас, то довольно скоро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вырасти у нас Мусорные горы.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бросайте, люди, мусор!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</a:t>
            </a: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Мусор свой вы </a:t>
            </a:r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уберите</a:t>
            </a:r>
            <a:endParaRPr lang="ru-RU" sz="2000" b="1" i="1" dirty="0" smtClean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контейнер </a:t>
            </a:r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отнесите!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 </a:t>
            </a: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 берегите,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Ей внимание дарите!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Присмотритесь, как красиво!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Воды рек, морей, озёр...</a:t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- чудо, это - диво</a:t>
            </a:r>
            <a:r>
              <a:rPr lang="ru-RU" sz="2000" b="1" dirty="0" smtClean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хотим жить в доброте,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красоте и чистоте!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Охранять Мы все должны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Природу нашей Земли!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1308A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rgbClr val="1308A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rgbClr val="1308A8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697760"/>
            <a:ext cx="2160240" cy="2160240"/>
          </a:xfrm>
          <a:prstGeom prst="rect">
            <a:avLst/>
          </a:prstGeom>
          <a:noFill/>
          <a:effectLst>
            <a:outerShdw blurRad="50800" dist="50800" sx="1000" sy="1000" algn="ctr" rotWithShape="0">
              <a:schemeClr val="bg1"/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7389521" y="5535647"/>
            <a:ext cx="1133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ТБО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EF6"/>
              </a:clrFrom>
              <a:clrTo>
                <a:srgbClr val="FFFEF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439" y="4796550"/>
            <a:ext cx="2132657" cy="20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0923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40" y="1752600"/>
            <a:ext cx="6106946" cy="42291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9"/>
            <a:ext cx="9144000" cy="6858000"/>
          </a:xfrm>
          <a:prstGeom prst="rect">
            <a:avLst/>
          </a:prstGeom>
        </p:spPr>
      </p:pic>
      <p:pic>
        <p:nvPicPr>
          <p:cNvPr id="5" name="Picture 8" descr="S73F376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530" y="1852292"/>
            <a:ext cx="2872140" cy="471040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2" t="5705" r="8666" b="5705"/>
          <a:stretch/>
        </p:blipFill>
        <p:spPr>
          <a:xfrm>
            <a:off x="251520" y="2960207"/>
            <a:ext cx="5665858" cy="35283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189" y="620688"/>
            <a:ext cx="1926178" cy="19261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791689"/>
            <a:ext cx="3623629" cy="21602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043" y="-18961"/>
            <a:ext cx="3490875" cy="176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932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43802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tx1">
                    <a:lumMod val="75000"/>
                  </a:schemeClr>
                </a:solidFill>
                <a:cs typeface="Times New Roman" pitchFamily="18" charset="0"/>
              </a:rPr>
              <a:t> </a:t>
            </a:r>
            <a:r>
              <a:rPr lang="ru-RU" sz="3100" b="1" dirty="0" smtClean="0">
                <a:solidFill>
                  <a:srgbClr val="1308A8"/>
                </a:solidFill>
                <a:cs typeface="Times New Roman" pitchFamily="18" charset="0"/>
              </a:rPr>
              <a:t>Цели, задачи</a:t>
            </a:r>
            <a:r>
              <a:rPr lang="ru-RU" b="1" dirty="0" smtClean="0">
                <a:solidFill>
                  <a:srgbClr val="1308A8"/>
                </a:solidFill>
              </a:rPr>
              <a:t/>
            </a:r>
            <a:br>
              <a:rPr lang="ru-RU" b="1" dirty="0" smtClean="0">
                <a:solidFill>
                  <a:srgbClr val="1308A8"/>
                </a:solidFill>
              </a:rPr>
            </a:br>
            <a:endParaRPr lang="ru-RU" b="1" dirty="0">
              <a:solidFill>
                <a:srgbClr val="1308A8"/>
              </a:solidFill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7230313"/>
              </p:ext>
            </p:extLst>
          </p:nvPr>
        </p:nvGraphicFramePr>
        <p:xfrm>
          <a:off x="179512" y="692696"/>
          <a:ext cx="8784976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2133" y="980728"/>
            <a:ext cx="68407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задач экологического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 с дошкольниками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опираемся на следующие программы: </a:t>
            </a:r>
            <a:endParaRPr lang="ru-RU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эколог" С. Н. Николаевой, "Открой себя" Е. В. Рылеевой, "Наш дом – природа" Н. А. Рыжовой, "Мы" Н. Н. Кондратьевой.</a:t>
            </a:r>
          </a:p>
        </p:txBody>
      </p:sp>
      <p:pic>
        <p:nvPicPr>
          <p:cNvPr id="1026" name="Picture 2" descr="C:\Users\Админ\Desktop\ЭКО-школа 2017-2018\Экошкола 2018 книга\IMG-20180626-WA003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24" y="2458056"/>
            <a:ext cx="6084977" cy="41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94102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56" y="26656"/>
            <a:ext cx="9144000" cy="6858000"/>
          </a:xfrm>
          <a:prstGeom prst="rect">
            <a:avLst/>
          </a:prstGeom>
        </p:spPr>
      </p:pic>
      <p:sp>
        <p:nvSpPr>
          <p:cNvPr id="7" name="Горизонтальный свиток 6"/>
          <p:cNvSpPr/>
          <p:nvPr/>
        </p:nvSpPr>
        <p:spPr>
          <a:xfrm>
            <a:off x="2217584" y="104011"/>
            <a:ext cx="4680520" cy="697690"/>
          </a:xfrm>
          <a:prstGeom prst="horizontalScroll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/>
              <a:t>Экологическая тропа</a:t>
            </a:r>
            <a:endParaRPr lang="ru-RU" sz="22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80" y="932004"/>
            <a:ext cx="7524328" cy="555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0181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713" y="1752600"/>
            <a:ext cx="2819400" cy="42291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" y="2125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" y="6968"/>
            <a:ext cx="4572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71" y="1"/>
            <a:ext cx="4572000" cy="34359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570" y="3435968"/>
            <a:ext cx="4566429" cy="34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232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164288" cy="459904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2B0AA6"/>
                </a:solidFill>
              </a:rPr>
              <a:t>Экспериментальная деятельность с детьми</a:t>
            </a:r>
            <a:endParaRPr lang="ru-RU" sz="2200" b="1" dirty="0">
              <a:solidFill>
                <a:srgbClr val="2B0AA6"/>
              </a:solidFill>
            </a:endParaRPr>
          </a:p>
        </p:txBody>
      </p:sp>
      <p:pic>
        <p:nvPicPr>
          <p:cNvPr id="1026" name="Picture 2" descr="C:\Users\Админ\Desktop\Творческий отчет  экология\DSC_10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839" y="827833"/>
            <a:ext cx="9193839" cy="603016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2964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NatureIllustration_16x9_TP103431353.potx" id="{8A6F2D2F-6FDF-40AD-A2FC-E20AC28411A7}" vid="{0B84DAD3-D477-4488-8A04-91C293FC61C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TS102023626</Template>
  <TotalTime>1589</TotalTime>
  <Words>439</Words>
  <Application>Microsoft Office PowerPoint</Application>
  <PresentationFormat>Экран (4:3)</PresentationFormat>
  <Paragraphs>70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Nature Illustration 16x9</vt:lpstr>
      <vt:lpstr>Презентация PowerPoint</vt:lpstr>
      <vt:lpstr>Презентация PowerPoint</vt:lpstr>
      <vt:lpstr>Презентация PowerPoint</vt:lpstr>
      <vt:lpstr>Презентация PowerPoint</vt:lpstr>
      <vt:lpstr> Цели, задачи </vt:lpstr>
      <vt:lpstr>Презентация PowerPoint</vt:lpstr>
      <vt:lpstr>Презентация PowerPoint</vt:lpstr>
      <vt:lpstr>Презентация PowerPoint</vt:lpstr>
      <vt:lpstr>Экспериментальная деятельность с детьми</vt:lpstr>
      <vt:lpstr>Презентация PowerPoint</vt:lpstr>
      <vt:lpstr>Презентация PowerPoint</vt:lpstr>
      <vt:lpstr>Презентация PowerPoint</vt:lpstr>
      <vt:lpstr>Презентация PowerPoint</vt:lpstr>
      <vt:lpstr> Раздача листовок «Мусор Земле не к лицу» жителям пгт.Нижняя Мактама</vt:lpstr>
      <vt:lpstr>Презентация PowerPoint</vt:lpstr>
      <vt:lpstr>Акция «Посади елочку»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какыпвы</dc:title>
  <dc:creator>User</dc:creator>
  <cp:lastModifiedBy>Админ</cp:lastModifiedBy>
  <cp:revision>223</cp:revision>
  <dcterms:created xsi:type="dcterms:W3CDTF">2014-05-01T08:11:40Z</dcterms:created>
  <dcterms:modified xsi:type="dcterms:W3CDTF">2020-11-26T08:44:37Z</dcterms:modified>
</cp:coreProperties>
</file>